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68" r:id="rId2"/>
    <p:sldId id="276" r:id="rId3"/>
    <p:sldId id="382" r:id="rId4"/>
    <p:sldId id="347" r:id="rId5"/>
    <p:sldId id="359" r:id="rId6"/>
    <p:sldId id="378" r:id="rId7"/>
    <p:sldId id="358" r:id="rId8"/>
    <p:sldId id="365" r:id="rId9"/>
    <p:sldId id="364" r:id="rId10"/>
    <p:sldId id="350" r:id="rId11"/>
    <p:sldId id="376" r:id="rId12"/>
    <p:sldId id="379" r:id="rId13"/>
    <p:sldId id="353" r:id="rId14"/>
    <p:sldId id="370" r:id="rId15"/>
    <p:sldId id="371" r:id="rId16"/>
    <p:sldId id="380" r:id="rId17"/>
    <p:sldId id="372" r:id="rId18"/>
    <p:sldId id="354" r:id="rId19"/>
    <p:sldId id="355" r:id="rId20"/>
    <p:sldId id="367" r:id="rId21"/>
    <p:sldId id="356" r:id="rId22"/>
    <p:sldId id="374" r:id="rId23"/>
    <p:sldId id="368" r:id="rId24"/>
    <p:sldId id="373" r:id="rId25"/>
    <p:sldId id="385" r:id="rId26"/>
    <p:sldId id="386" r:id="rId27"/>
    <p:sldId id="384" r:id="rId28"/>
    <p:sldId id="366" r:id="rId29"/>
    <p:sldId id="375" r:id="rId30"/>
    <p:sldId id="351" r:id="rId31"/>
    <p:sldId id="357" r:id="rId32"/>
    <p:sldId id="383" r:id="rId33"/>
    <p:sldId id="361" r:id="rId34"/>
    <p:sldId id="362" r:id="rId35"/>
    <p:sldId id="35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93"/>
    <a:srgbClr val="EB6E19"/>
    <a:srgbClr val="1D9EFF"/>
    <a:srgbClr val="0079D4"/>
    <a:srgbClr val="00B050"/>
    <a:srgbClr val="F16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34" autoAdjust="0"/>
  </p:normalViewPr>
  <p:slideViewPr>
    <p:cSldViewPr snapToGrid="0">
      <p:cViewPr>
        <p:scale>
          <a:sx n="100" d="100"/>
          <a:sy n="100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4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5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4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9C2D7-406E-45EE-9F57-B83131B49240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c++_compil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cid:6B554933-707C-458F-A254-08815B58E49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Spring 2022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7945421" y="4343333"/>
            <a:ext cx="4113229" cy="2198389"/>
            <a:chOff x="7420579" y="3187239"/>
            <a:chExt cx="4113229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113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1. Quiz due on Tue</a:t>
              </a:r>
              <a:r>
                <a:rPr lang="en-US" dirty="0">
                  <a:solidFill>
                    <a:srgbClr val="1D9EFF"/>
                  </a:solidFill>
                  <a:latin typeface="Consolas" panose="020B0609020204030204" pitchFamily="49" charset="0"/>
                </a:rPr>
                <a:t> and Fri.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1D9EFF"/>
                  </a:solidFill>
                  <a:latin typeface="Consolas" panose="020B0609020204030204" pitchFamily="49" charset="0"/>
                </a:rPr>
                <a:t>2. Stepik questions due on Sun.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2142172" y="3985538"/>
            <a:ext cx="5395600" cy="2579285"/>
            <a:chOff x="-1145228" y="2208602"/>
            <a:chExt cx="5395600" cy="25792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395600" cy="2522655"/>
              <a:chOff x="-1533757" y="4197338"/>
              <a:chExt cx="5395600" cy="2522655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3956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or 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on Mon, Wed, and Fri.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recorded lectures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later.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6232783" y="1443095"/>
            <a:ext cx="3336357" cy="2660811"/>
            <a:chOff x="4750544" y="3040495"/>
            <a:chExt cx="3336357" cy="26608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660811"/>
              <a:chOff x="4502520" y="3050608"/>
              <a:chExt cx="3336357" cy="2660811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224997" y="1916218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Attending Campus Lectures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A28C94-B703-45B1-B7F9-0EF891D9AC83}"/>
              </a:ext>
            </a:extLst>
          </p:cNvPr>
          <p:cNvSpPr txBox="1"/>
          <p:nvPr/>
        </p:nvSpPr>
        <p:spPr>
          <a:xfrm>
            <a:off x="1001119" y="2048907"/>
            <a:ext cx="783793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You are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recommended to wear approved face coverings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at all times during class and within buildings even if you are vaccinated. If you are sick, stay home and self-quarantine. You could attend the lecture via zoom instead.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Those who attend should be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cleared to attend campus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on </a:t>
            </a:r>
            <a:r>
              <a:rPr lang="en-US" sz="2000" dirty="0" err="1">
                <a:solidFill>
                  <a:srgbClr val="1D9EFF"/>
                </a:solidFill>
                <a:latin typeface="Consolas" panose="020B0609020204030204" pitchFamily="49" charset="0"/>
              </a:rPr>
              <a:t>one.uf</a:t>
            </a: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Attendance is optional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and you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do not have to inform the Instructor or the course staff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 that you are not attending the campus class but instead the online lecture any day throughout the semester</a:t>
            </a:r>
          </a:p>
        </p:txBody>
      </p:sp>
      <p:pic>
        <p:nvPicPr>
          <p:cNvPr id="3" name="Graphic 2" descr="Classroom">
            <a:extLst>
              <a:ext uri="{FF2B5EF4-FFF2-40B4-BE49-F238E27FC236}">
                <a16:creationId xmlns:a16="http://schemas.microsoft.com/office/drawing/2014/main" id="{8C616C78-5467-4B5A-9083-89B24CB30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969" y="1580109"/>
            <a:ext cx="2577112" cy="25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16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TBD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11 am – noon on Thursday this week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E60FAB-F016-4825-AB01-274CD9B0A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764434"/>
              </p:ext>
            </p:extLst>
          </p:nvPr>
        </p:nvGraphicFramePr>
        <p:xfrm>
          <a:off x="838200" y="1854200"/>
          <a:ext cx="11249025" cy="31089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64281758"/>
                    </a:ext>
                  </a:extLst>
                </a:gridCol>
                <a:gridCol w="6086475">
                  <a:extLst>
                    <a:ext uri="{9D8B030D-6E8A-4147-A177-3AD203B41FA5}">
                      <a16:colId xmlns:a16="http://schemas.microsoft.com/office/drawing/2014/main" val="2332564755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1079831781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239804029"/>
                    </a:ext>
                  </a:extLst>
                </a:gridCol>
              </a:tblGrid>
              <a:tr h="2098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Weightage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220326"/>
                  </a:ext>
                </a:extLst>
              </a:tr>
              <a:tr h="62230">
                <a:tc rowSpan="7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Programming / HTG Quizzes (11, drop two lowest scores)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1% x 9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9%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81083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Conceptual Quizzes (11, drop two lowest scores)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1% x 9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9%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46199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1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8706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2 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40229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Exam 3 (Final Exam - Cumulative)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491550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1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029838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Project 2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 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624065"/>
                  </a:ext>
                </a:extLst>
              </a:tr>
              <a:tr h="167005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r>
                        <a:rPr lang="en-US" sz="1500" baseline="300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#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 + 6% + 2</a:t>
                      </a:r>
                      <a:r>
                        <a:rPr lang="en-US" sz="1500" baseline="30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328265"/>
                  </a:ext>
                </a:extLst>
              </a:tr>
              <a:tr h="4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Preassigned Stepik Questions</a:t>
                      </a:r>
                      <a:r>
                        <a:rPr lang="en-US" sz="105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(18, Drop six lowest scores)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0.83% x 12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720132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Up to 2%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969431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Total: 102%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74449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Denotes peer-graded components. 2% of your grade will be evaluated by your peers.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30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You are allowed to collaborate on preassigned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stepik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problems, but you must cite the peer who you worked with.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77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57C8AA-98F5-4711-8467-859DE004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52827"/>
              </p:ext>
            </p:extLst>
          </p:nvPr>
        </p:nvGraphicFramePr>
        <p:xfrm>
          <a:off x="1562417" y="1690688"/>
          <a:ext cx="9134158" cy="43522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55292">
                  <a:extLst>
                    <a:ext uri="{9D8B030D-6E8A-4147-A177-3AD203B41FA5}">
                      <a16:colId xmlns:a16="http://schemas.microsoft.com/office/drawing/2014/main" val="3746722464"/>
                    </a:ext>
                  </a:extLst>
                </a:gridCol>
                <a:gridCol w="1074712">
                  <a:extLst>
                    <a:ext uri="{9D8B030D-6E8A-4147-A177-3AD203B41FA5}">
                      <a16:colId xmlns:a16="http://schemas.microsoft.com/office/drawing/2014/main" val="1670105411"/>
                    </a:ext>
                  </a:extLst>
                </a:gridCol>
                <a:gridCol w="1074712">
                  <a:extLst>
                    <a:ext uri="{9D8B030D-6E8A-4147-A177-3AD203B41FA5}">
                      <a16:colId xmlns:a16="http://schemas.microsoft.com/office/drawing/2014/main" val="3081189819"/>
                    </a:ext>
                  </a:extLst>
                </a:gridCol>
                <a:gridCol w="3976435">
                  <a:extLst>
                    <a:ext uri="{9D8B030D-6E8A-4147-A177-3AD203B41FA5}">
                      <a16:colId xmlns:a16="http://schemas.microsoft.com/office/drawing/2014/main" val="573082877"/>
                    </a:ext>
                  </a:extLst>
                </a:gridCol>
                <a:gridCol w="2153007">
                  <a:extLst>
                    <a:ext uri="{9D8B030D-6E8A-4147-A177-3AD203B41FA5}">
                      <a16:colId xmlns:a16="http://schemas.microsoft.com/office/drawing/2014/main" val="332725356"/>
                    </a:ext>
                  </a:extLst>
                </a:gridCol>
              </a:tblGrid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Week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Dates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Topic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Deadlines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166146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5-Jan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Course Introduction 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59412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10-Jan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14-Jan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Algorithm Analysis 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4237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17-Jan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21-Jan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List, Stacks, &amp; Queues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259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24-Jan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28-Jan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Trees &amp; Traversals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72774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31-Jan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Balanced Trees 1 /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Project 1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18443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7-Feb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Balanced Trees 2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5, </a:t>
                      </a: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14013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14-Feb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18-Feb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Heaps &amp; Priority Queues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19987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21-Feb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25-Feb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Exam 1 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/ Sorting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500" baseline="-250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500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04262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28-Feb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4-Mar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Sets, Maps, &amp; Hashing </a:t>
                      </a:r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500" baseline="-25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3a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595337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endParaRPr lang="en-US" sz="150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7-Mar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11-Mar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</a:rPr>
                        <a:t>Spring Break</a:t>
                      </a:r>
                      <a:endParaRPr lang="en-US" sz="15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21076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14-Mar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18-Mar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Graphs 1 /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Project 2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45168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21-Mar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25-Mar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Graphs 2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12391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28-Mar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Greedy Algorithms</a:t>
                      </a:r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500" baseline="-25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42304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4-Apr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8-Apr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Exam 2 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/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Project 3 work week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500" baseline="-250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500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9177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15-Apr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Dynamic Programming</a:t>
                      </a:r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6653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18-Apr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20-Apr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Complexity Theory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3b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77761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22-Apr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28-Apr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Final Exam</a:t>
                      </a:r>
                      <a:endParaRPr lang="en-US" sz="1500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500" baseline="-250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500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4915"/>
                  </a:ext>
                </a:extLst>
              </a:tr>
              <a:tr h="237490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Legend: </a:t>
                      </a: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= Programming and Conceptual Quiz N,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 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= Project N, </a:t>
                      </a: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500" baseline="-250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500" baseline="-25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= Exam N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4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79" y="1690688"/>
            <a:ext cx="9827207" cy="583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 Exercises,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C++11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835114" y="3172529"/>
            <a:ext cx="800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16000"/>
                </a:solidFill>
                <a:latin typeface="Consolas" panose="020B0609020204030204" pitchFamily="49" charset="0"/>
              </a:rPr>
              <a:t>g++ -std=c++11 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your_file.cpp </a:t>
            </a:r>
            <a:r>
              <a:rPr lang="en-US" sz="2400" dirty="0">
                <a:solidFill>
                  <a:srgbClr val="F16000"/>
                </a:solidFill>
                <a:latin typeface="Consolas" panose="020B0609020204030204" pitchFamily="49" charset="0"/>
              </a:rPr>
              <a:t>-o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your_program </a:t>
            </a:r>
            <a:endParaRPr lang="en-US" sz="2400" dirty="0">
              <a:solidFill>
                <a:srgbClr val="1D9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Edugator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Stepik, Quiz questions on Canvas,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3, Stepik weekly assigned questions,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37063-CF80-4BCC-8C17-D7A09346252A}"/>
              </a:ext>
            </a:extLst>
          </p:cNvPr>
          <p:cNvGrpSpPr/>
          <p:nvPr/>
        </p:nvGrpSpPr>
        <p:grpSpPr>
          <a:xfrm>
            <a:off x="2751351" y="5225165"/>
            <a:ext cx="4044280" cy="1632835"/>
            <a:chOff x="4199936" y="5235196"/>
            <a:chExt cx="4257898" cy="1709424"/>
          </a:xfrm>
        </p:grpSpPr>
        <p:grpSp>
          <p:nvGrpSpPr>
            <p:cNvPr id="66" name="Group 65" descr="TA headshots">
              <a:extLst>
                <a:ext uri="{FF2B5EF4-FFF2-40B4-BE49-F238E27FC236}">
                  <a16:creationId xmlns:a16="http://schemas.microsoft.com/office/drawing/2014/main" id="{3EC4103D-6C3A-4B67-9610-055DF5DDFA43}"/>
                </a:ext>
              </a:extLst>
            </p:cNvPr>
            <p:cNvGrpSpPr/>
            <p:nvPr/>
          </p:nvGrpSpPr>
          <p:grpSpPr>
            <a:xfrm>
              <a:off x="5488714" y="5245102"/>
              <a:ext cx="1423808" cy="1656183"/>
              <a:chOff x="8090378" y="3490101"/>
              <a:chExt cx="1423808" cy="165618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052E39A-979E-4D27-8007-A67CC7791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329" t="39224" r="17491" b="19256"/>
              <a:stretch/>
            </p:blipFill>
            <p:spPr>
              <a:xfrm>
                <a:off x="8090378" y="3490101"/>
                <a:ext cx="1423808" cy="128016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4CAC3A-AE63-40DE-A68F-3F8D94F14E91}"/>
                  </a:ext>
                </a:extLst>
              </p:cNvPr>
              <p:cNvSpPr txBox="1"/>
              <p:nvPr/>
            </p:nvSpPr>
            <p:spPr>
              <a:xfrm>
                <a:off x="8413157" y="4776952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Robin</a:t>
                </a:r>
              </a:p>
            </p:txBody>
          </p:sp>
        </p:grpSp>
        <p:grpSp>
          <p:nvGrpSpPr>
            <p:cNvPr id="62" name="Group 61" descr="TA headshots">
              <a:extLst>
                <a:ext uri="{FF2B5EF4-FFF2-40B4-BE49-F238E27FC236}">
                  <a16:creationId xmlns:a16="http://schemas.microsoft.com/office/drawing/2014/main" id="{C01AE497-F47F-450A-80A3-7D3BAF6F5696}"/>
                </a:ext>
              </a:extLst>
            </p:cNvPr>
            <p:cNvGrpSpPr/>
            <p:nvPr/>
          </p:nvGrpSpPr>
          <p:grpSpPr>
            <a:xfrm>
              <a:off x="7177674" y="5255475"/>
              <a:ext cx="1280160" cy="1689145"/>
              <a:chOff x="4853780" y="3490101"/>
              <a:chExt cx="1280160" cy="1689145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036D83F-2FAA-4CAC-8AE4-9A5DF482AF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3780" y="3490101"/>
                <a:ext cx="1280160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F48E9C4-3D1D-4D45-B383-D6B9DF310362}"/>
                  </a:ext>
                </a:extLst>
              </p:cNvPr>
              <p:cNvSpPr txBox="1"/>
              <p:nvPr/>
            </p:nvSpPr>
            <p:spPr>
              <a:xfrm>
                <a:off x="4898236" y="480991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Victoria</a:t>
                </a:r>
              </a:p>
            </p:txBody>
          </p:sp>
        </p:grpSp>
        <p:grpSp>
          <p:nvGrpSpPr>
            <p:cNvPr id="76" name="Group 75" descr="TA headshots">
              <a:extLst>
                <a:ext uri="{FF2B5EF4-FFF2-40B4-BE49-F238E27FC236}">
                  <a16:creationId xmlns:a16="http://schemas.microsoft.com/office/drawing/2014/main" id="{436327B3-7284-4D9A-BB22-BF93C46B3DF2}"/>
                </a:ext>
              </a:extLst>
            </p:cNvPr>
            <p:cNvGrpSpPr/>
            <p:nvPr/>
          </p:nvGrpSpPr>
          <p:grpSpPr>
            <a:xfrm>
              <a:off x="4199936" y="5235196"/>
              <a:ext cx="960120" cy="1666089"/>
              <a:chOff x="8209875" y="3337981"/>
              <a:chExt cx="960120" cy="1666089"/>
            </a:xfrm>
          </p:grpSpPr>
          <p:pic>
            <p:nvPicPr>
              <p:cNvPr id="75" name="Picture 74" descr="A child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F7E3C794-E7BA-4F79-8D24-90691D88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9875" y="3337981"/>
                <a:ext cx="960120" cy="1280160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B253EB6-7FEA-47BC-BF4D-3DACF9BDD9B9}"/>
                  </a:ext>
                </a:extLst>
              </p:cNvPr>
              <p:cNvSpPr txBox="1"/>
              <p:nvPr/>
            </p:nvSpPr>
            <p:spPr>
              <a:xfrm>
                <a:off x="8225506" y="4634738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Kunyao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3B606-5D51-4766-B7BE-168203E56BD1}"/>
              </a:ext>
            </a:extLst>
          </p:cNvPr>
          <p:cNvGrpSpPr/>
          <p:nvPr/>
        </p:nvGrpSpPr>
        <p:grpSpPr>
          <a:xfrm>
            <a:off x="2796076" y="1432170"/>
            <a:ext cx="6890850" cy="1932850"/>
            <a:chOff x="2796075" y="1432169"/>
            <a:chExt cx="7088777" cy="1935585"/>
          </a:xfrm>
        </p:grpSpPr>
        <p:grpSp>
          <p:nvGrpSpPr>
            <p:cNvPr id="61" name="Group 60" descr="TA headshots">
              <a:extLst>
                <a:ext uri="{FF2B5EF4-FFF2-40B4-BE49-F238E27FC236}">
                  <a16:creationId xmlns:a16="http://schemas.microsoft.com/office/drawing/2014/main" id="{989173E3-83B3-4E97-8F42-DF7FC7E93917}"/>
                </a:ext>
              </a:extLst>
            </p:cNvPr>
            <p:cNvGrpSpPr/>
            <p:nvPr/>
          </p:nvGrpSpPr>
          <p:grpSpPr>
            <a:xfrm>
              <a:off x="5299466" y="1461792"/>
              <a:ext cx="1704313" cy="1905962"/>
              <a:chOff x="6542588" y="3550283"/>
              <a:chExt cx="1704313" cy="190596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1E1B481-4D35-463F-AD71-9E01CC09B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9750" y="3550283"/>
                <a:ext cx="1109809" cy="128016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5AEB94-DFC8-4042-A800-2D4E2647BF1B}"/>
                  </a:ext>
                </a:extLst>
              </p:cNvPr>
              <p:cNvSpPr txBox="1"/>
              <p:nvPr/>
            </p:nvSpPr>
            <p:spPr>
              <a:xfrm>
                <a:off x="6542588" y="4809914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Andrew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(Slack Lead)</a:t>
                </a:r>
              </a:p>
            </p:txBody>
          </p:sp>
        </p:grpSp>
        <p:grpSp>
          <p:nvGrpSpPr>
            <p:cNvPr id="43" name="Group 42" descr="TA headshots">
              <a:extLst>
                <a:ext uri="{FF2B5EF4-FFF2-40B4-BE49-F238E27FC236}">
                  <a16:creationId xmlns:a16="http://schemas.microsoft.com/office/drawing/2014/main" id="{4D9111C2-EAC0-4446-AB23-825DCEA364F6}"/>
                </a:ext>
              </a:extLst>
            </p:cNvPr>
            <p:cNvGrpSpPr/>
            <p:nvPr/>
          </p:nvGrpSpPr>
          <p:grpSpPr>
            <a:xfrm>
              <a:off x="2796075" y="1432169"/>
              <a:ext cx="2084225" cy="1910883"/>
              <a:chOff x="7284179" y="1771795"/>
              <a:chExt cx="2084225" cy="1910883"/>
            </a:xfrm>
          </p:grpSpPr>
          <p:pic>
            <p:nvPicPr>
              <p:cNvPr id="38" name="Picture 4" descr="Kaitlyn">
                <a:extLst>
                  <a:ext uri="{FF2B5EF4-FFF2-40B4-BE49-F238E27FC236}">
                    <a16:creationId xmlns:a16="http://schemas.microsoft.com/office/drawing/2014/main" id="{CFDF087C-B1D2-4012-8031-B26C26590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8172" y="1771795"/>
                <a:ext cx="1348347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31927CD-45CC-4800-B6B0-AB1EAC24B194}"/>
                  </a:ext>
                </a:extLst>
              </p:cNvPr>
              <p:cNvSpPr txBox="1"/>
              <p:nvPr/>
            </p:nvSpPr>
            <p:spPr>
              <a:xfrm>
                <a:off x="7284179" y="3036347"/>
                <a:ext cx="20842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Katie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(Teaching Lead)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AE7633-19E2-4CFC-A463-1F4879021001}"/>
                </a:ext>
              </a:extLst>
            </p:cNvPr>
            <p:cNvGrpSpPr/>
            <p:nvPr/>
          </p:nvGrpSpPr>
          <p:grpSpPr>
            <a:xfrm>
              <a:off x="7040804" y="1441263"/>
              <a:ext cx="2844048" cy="1923627"/>
              <a:chOff x="6319839" y="5152524"/>
              <a:chExt cx="2844048" cy="1923627"/>
            </a:xfrm>
          </p:grpSpPr>
          <p:sp>
            <p:nvSpPr>
              <p:cNvPr id="86" name="TextBox 85" descr="TA headshots">
                <a:extLst>
                  <a:ext uri="{FF2B5EF4-FFF2-40B4-BE49-F238E27FC236}">
                    <a16:creationId xmlns:a16="http://schemas.microsoft.com/office/drawing/2014/main" id="{8BB9F4FA-C1AF-4337-94F7-44AE29565482}"/>
                  </a:ext>
                </a:extLst>
              </p:cNvPr>
              <p:cNvSpPr txBox="1"/>
              <p:nvPr/>
            </p:nvSpPr>
            <p:spPr>
              <a:xfrm>
                <a:off x="6319839" y="6429820"/>
                <a:ext cx="28440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Rob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(Infrastructure Lead)</a:t>
                </a:r>
              </a:p>
            </p:txBody>
          </p:sp>
          <p:pic>
            <p:nvPicPr>
              <p:cNvPr id="78" name="Picture 77" descr="TA headshots">
                <a:extLst>
                  <a:ext uri="{FF2B5EF4-FFF2-40B4-BE49-F238E27FC236}">
                    <a16:creationId xmlns:a16="http://schemas.microsoft.com/office/drawing/2014/main" id="{8FBC954A-9790-439F-9DC9-6E07441FF6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6974" b="12039"/>
              <a:stretch/>
            </p:blipFill>
            <p:spPr>
              <a:xfrm>
                <a:off x="7252073" y="5152524"/>
                <a:ext cx="979580" cy="1280160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BBE5747-E25B-44A8-AE32-AEE17932AE1C}"/>
              </a:ext>
            </a:extLst>
          </p:cNvPr>
          <p:cNvSpPr txBox="1"/>
          <p:nvPr/>
        </p:nvSpPr>
        <p:spPr>
          <a:xfrm>
            <a:off x="7133124" y="6485493"/>
            <a:ext cx="108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Michael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524AAD-1E18-4DA8-B1A9-DF8041C9F42A}"/>
              </a:ext>
            </a:extLst>
          </p:cNvPr>
          <p:cNvGrpSpPr/>
          <p:nvPr/>
        </p:nvGrpSpPr>
        <p:grpSpPr>
          <a:xfrm>
            <a:off x="2233440" y="3523130"/>
            <a:ext cx="7725120" cy="1624809"/>
            <a:chOff x="2399199" y="3550178"/>
            <a:chExt cx="8058839" cy="1699770"/>
          </a:xfrm>
        </p:grpSpPr>
        <p:grpSp>
          <p:nvGrpSpPr>
            <p:cNvPr id="64" name="Group 63" descr="TA headshots">
              <a:extLst>
                <a:ext uri="{FF2B5EF4-FFF2-40B4-BE49-F238E27FC236}">
                  <a16:creationId xmlns:a16="http://schemas.microsoft.com/office/drawing/2014/main" id="{86DDAE0A-5630-45EF-B8C1-C08332FE8C0E}"/>
                </a:ext>
              </a:extLst>
            </p:cNvPr>
            <p:cNvGrpSpPr/>
            <p:nvPr/>
          </p:nvGrpSpPr>
          <p:grpSpPr>
            <a:xfrm>
              <a:off x="5455411" y="3550178"/>
              <a:ext cx="1366244" cy="1635417"/>
              <a:chOff x="1175427" y="3490101"/>
              <a:chExt cx="1366244" cy="1635417"/>
            </a:xfrm>
          </p:grpSpPr>
          <p:pic>
            <p:nvPicPr>
              <p:cNvPr id="23" name="Picture 22" descr="Dhruv">
                <a:extLst>
                  <a:ext uri="{FF2B5EF4-FFF2-40B4-BE49-F238E27FC236}">
                    <a16:creationId xmlns:a16="http://schemas.microsoft.com/office/drawing/2014/main" id="{85AF8D79-2D6A-4086-8831-B8621D76C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5427" y="3490101"/>
                <a:ext cx="1366244" cy="128016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43DCE4-A331-4983-A23D-5EE0AC869F36}"/>
                  </a:ext>
                </a:extLst>
              </p:cNvPr>
              <p:cNvSpPr txBox="1"/>
              <p:nvPr/>
            </p:nvSpPr>
            <p:spPr>
              <a:xfrm>
                <a:off x="1492808" y="4756186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Dhruv</a:t>
                </a:r>
              </a:p>
            </p:txBody>
          </p:sp>
        </p:grpSp>
        <p:grpSp>
          <p:nvGrpSpPr>
            <p:cNvPr id="60" name="Group 59" descr="TA headshots">
              <a:extLst>
                <a:ext uri="{FF2B5EF4-FFF2-40B4-BE49-F238E27FC236}">
                  <a16:creationId xmlns:a16="http://schemas.microsoft.com/office/drawing/2014/main" id="{F3E90B93-C80F-429A-81F0-54C6F4E22591}"/>
                </a:ext>
              </a:extLst>
            </p:cNvPr>
            <p:cNvGrpSpPr/>
            <p:nvPr/>
          </p:nvGrpSpPr>
          <p:grpSpPr>
            <a:xfrm>
              <a:off x="3926004" y="3550178"/>
              <a:ext cx="1280160" cy="1649492"/>
              <a:chOff x="2862003" y="5212715"/>
              <a:chExt cx="1280160" cy="1649492"/>
            </a:xfrm>
          </p:grpSpPr>
          <p:pic>
            <p:nvPicPr>
              <p:cNvPr id="30" name="Picture 29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4A5AC152-BEBD-432C-9A8C-4BF799D1C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003" y="5212715"/>
                <a:ext cx="1280160" cy="128016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8DE06D-FF8E-47C3-82F9-84B67F847B27}"/>
                  </a:ext>
                </a:extLst>
              </p:cNvPr>
              <p:cNvSpPr txBox="1"/>
              <p:nvPr/>
            </p:nvSpPr>
            <p:spPr>
              <a:xfrm>
                <a:off x="3029838" y="6492875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Andrew</a:t>
                </a:r>
              </a:p>
            </p:txBody>
          </p:sp>
        </p:grpSp>
        <p:grpSp>
          <p:nvGrpSpPr>
            <p:cNvPr id="44" name="Group 43" descr="TA headshots">
              <a:extLst>
                <a:ext uri="{FF2B5EF4-FFF2-40B4-BE49-F238E27FC236}">
                  <a16:creationId xmlns:a16="http://schemas.microsoft.com/office/drawing/2014/main" id="{7855DEE4-F4CA-4D58-97E6-4D7B5609ADF8}"/>
                </a:ext>
              </a:extLst>
            </p:cNvPr>
            <p:cNvGrpSpPr/>
            <p:nvPr/>
          </p:nvGrpSpPr>
          <p:grpSpPr>
            <a:xfrm>
              <a:off x="7106595" y="3560499"/>
              <a:ext cx="1351239" cy="1639171"/>
              <a:chOff x="9219442" y="1690688"/>
              <a:chExt cx="1351239" cy="1639171"/>
            </a:xfrm>
          </p:grpSpPr>
          <p:pic>
            <p:nvPicPr>
              <p:cNvPr id="16" name="Picture 15" descr="A person smiling for the camera&#10;&#10;Description automatically generated with medium confidence">
                <a:extLst>
                  <a:ext uri="{FF2B5EF4-FFF2-40B4-BE49-F238E27FC236}">
                    <a16:creationId xmlns:a16="http://schemas.microsoft.com/office/drawing/2014/main" id="{9ABD59E1-246A-4A0B-81BC-9C44684E19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63" r="13863"/>
              <a:stretch/>
            </p:blipFill>
            <p:spPr>
              <a:xfrm>
                <a:off x="9219442" y="1690688"/>
                <a:ext cx="1351239" cy="128016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F8A424-98D2-4F63-8E5F-87A85A898B1C}"/>
                  </a:ext>
                </a:extLst>
              </p:cNvPr>
              <p:cNvSpPr txBox="1"/>
              <p:nvPr/>
            </p:nvSpPr>
            <p:spPr>
              <a:xfrm>
                <a:off x="9422816" y="296052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Dustin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15FB93-6022-47CE-BD25-933C9EAB3DC6}"/>
                </a:ext>
              </a:extLst>
            </p:cNvPr>
            <p:cNvGrpSpPr/>
            <p:nvPr/>
          </p:nvGrpSpPr>
          <p:grpSpPr>
            <a:xfrm>
              <a:off x="8731822" y="3580778"/>
              <a:ext cx="1726216" cy="1669170"/>
              <a:chOff x="5963602" y="3673389"/>
              <a:chExt cx="1726216" cy="166917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7DE27A-449C-4FFD-964D-C958165E51A8}"/>
                  </a:ext>
                </a:extLst>
              </p:cNvPr>
              <p:cNvSpPr txBox="1"/>
              <p:nvPr/>
            </p:nvSpPr>
            <p:spPr>
              <a:xfrm>
                <a:off x="6417783" y="4973227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Julia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5C5DE8-2F4F-45F4-BE3F-BA3786C24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3602" y="3673389"/>
                <a:ext cx="1726216" cy="128016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56FC75-531F-4753-80DE-AB01E147C525}"/>
                </a:ext>
              </a:extLst>
            </p:cNvPr>
            <p:cNvGrpSpPr/>
            <p:nvPr/>
          </p:nvGrpSpPr>
          <p:grpSpPr>
            <a:xfrm>
              <a:off x="2399199" y="3560499"/>
              <a:ext cx="1370518" cy="1643166"/>
              <a:chOff x="2399199" y="3560499"/>
              <a:chExt cx="1370518" cy="164316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78A7B9-C183-457B-9A0E-4DAA520E9D09}"/>
                  </a:ext>
                </a:extLst>
              </p:cNvPr>
              <p:cNvSpPr txBox="1"/>
              <p:nvPr/>
            </p:nvSpPr>
            <p:spPr>
              <a:xfrm>
                <a:off x="2486212" y="4834333"/>
                <a:ext cx="1283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Ayswarya</a:t>
                </a:r>
              </a:p>
            </p:txBody>
          </p:sp>
          <p:pic>
            <p:nvPicPr>
              <p:cNvPr id="1028" name="id-6B554933-707C-458F-A254-08815B58E49F" descr="Image.jpeg">
                <a:extLst>
                  <a:ext uri="{FF2B5EF4-FFF2-40B4-BE49-F238E27FC236}">
                    <a16:creationId xmlns:a16="http://schemas.microsoft.com/office/drawing/2014/main" id="{A912A162-7D9B-484A-B31D-5E951C615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r:link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84" t="39169" r="30144" b="22526"/>
              <a:stretch>
                <a:fillRect/>
              </a:stretch>
            </p:blipFill>
            <p:spPr bwMode="auto">
              <a:xfrm>
                <a:off x="2399199" y="3560499"/>
                <a:ext cx="1268830" cy="1290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Stepik/</a:t>
            </a:r>
            <a:r>
              <a:rPr lang="en-US" sz="3200" dirty="0" err="1">
                <a:solidFill>
                  <a:srgbClr val="1D9EFF"/>
                </a:solidFill>
                <a:latin typeface="Gotham Bold" pitchFamily="50" charset="0"/>
              </a:rPr>
              <a:t>Edugator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Slack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415A6-CB70-42C9-9C80-8B868687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578364"/>
            <a:ext cx="9496425" cy="49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56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To Do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67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Next Steps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1220C-E25D-4BB5-8549-64D727FCC1E4}"/>
              </a:ext>
            </a:extLst>
          </p:cNvPr>
          <p:cNvSpPr txBox="1"/>
          <p:nvPr/>
        </p:nvSpPr>
        <p:spPr>
          <a:xfrm>
            <a:off x="1692727" y="1774380"/>
            <a:ext cx="9864535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Join Slack and greet your peers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Complete Stepik Invite Request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Complete Office hours </a:t>
            </a:r>
            <a:r>
              <a:rPr lang="en-US" sz="2400" dirty="0" err="1">
                <a:solidFill>
                  <a:srgbClr val="1D9EFF"/>
                </a:solidFill>
                <a:latin typeface="Gotham Bold" pitchFamily="50" charset="0"/>
              </a:rPr>
              <a:t>poll</a:t>
            </a:r>
            <a:r>
              <a:rPr lang="en-US" sz="2400" dirty="0" err="1">
                <a:latin typeface="Gotham Bold" pitchFamily="50" charset="0"/>
              </a:rPr>
              <a:t>Discussion</a:t>
            </a:r>
            <a:r>
              <a:rPr lang="en-US" sz="2400" dirty="0">
                <a:latin typeface="Gotham Bold" pitchFamily="50" charset="0"/>
              </a:rPr>
              <a:t> today/tomorrow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1D9EFF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86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8343 0152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75696-7997-4ADF-8360-1C20242E0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5" y="1690688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81" y="4818210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72" y="4547378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1927</Words>
  <Application>Microsoft Office PowerPoint</Application>
  <PresentationFormat>Widescreen</PresentationFormat>
  <Paragraphs>428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Format   </vt:lpstr>
      <vt:lpstr>   Attending Campus Lectures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Textbook (Optional)   </vt:lpstr>
      <vt:lpstr>   Feedback   </vt:lpstr>
      <vt:lpstr>   Expectations   </vt:lpstr>
      <vt:lpstr>   Academic Dishonesty   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Slack   </vt:lpstr>
      <vt:lpstr>   To Do   </vt:lpstr>
      <vt:lpstr>   Next Steps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Kapoor,Amanpreet</cp:lastModifiedBy>
  <cp:revision>269</cp:revision>
  <dcterms:created xsi:type="dcterms:W3CDTF">2020-04-14T17:15:24Z</dcterms:created>
  <dcterms:modified xsi:type="dcterms:W3CDTF">2022-01-05T18:34:19Z</dcterms:modified>
</cp:coreProperties>
</file>